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59" r:id="rId5"/>
    <p:sldId id="266" r:id="rId6"/>
    <p:sldId id="281" r:id="rId7"/>
    <p:sldId id="268" r:id="rId8"/>
    <p:sldId id="275" r:id="rId9"/>
    <p:sldId id="271" r:id="rId10"/>
    <p:sldId id="285" r:id="rId11"/>
    <p:sldId id="280" r:id="rId12"/>
    <p:sldId id="27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0" clrIdx="0">
    <p:extLst>
      <p:ext uri="{19B8F6BF-5375-455C-9EA6-DF929625EA0E}">
        <p15:presenceInfo xmlns:p15="http://schemas.microsoft.com/office/powerpoint/2012/main" xmlns="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Hoja_de_c_lculo_de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Hoja_de_c_lculo_de_Microsoft_Excel2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Hoja_de_c_lculo_de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Gr&#225;fico%20e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8064337435207"/>
          <c:y val="0.1328345701374965"/>
          <c:w val="0.89019685039370078"/>
          <c:h val="0.616933716895487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>
                  <a:alpha val="6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'[INF. NOVIEMBRE 2016 (1).xlsx]Hoja1'!$B$1:$B$3</c:f>
              <c:strCache>
                <c:ptCount val="3"/>
                <c:pt idx="0">
                  <c:v>ATENCION CIUDADANA</c:v>
                </c:pt>
                <c:pt idx="1">
                  <c:v>REPORTES CIUDADANOS</c:v>
                </c:pt>
                <c:pt idx="2">
                  <c:v>DESHIERBES DE PLANTELES EDUCATIVOS</c:v>
                </c:pt>
              </c:strCache>
            </c:strRef>
          </c:cat>
          <c:val>
            <c:numRef>
              <c:f>'[INF. NOVIEMBRE 2016 (1).xlsx]Hoja1'!$C$1:$C$3</c:f>
              <c:numCache>
                <c:formatCode>General</c:formatCode>
                <c:ptCount val="3"/>
                <c:pt idx="0">
                  <c:v>5</c:v>
                </c:pt>
                <c:pt idx="1">
                  <c:v>23</c:v>
                </c:pt>
                <c:pt idx="2">
                  <c:v>196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008960"/>
        <c:axId val="80093952"/>
      </c:barChart>
      <c:catAx>
        <c:axId val="2600896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093952"/>
        <c:crosses val="autoZero"/>
        <c:auto val="1"/>
        <c:lblAlgn val="ctr"/>
        <c:lblOffset val="100"/>
        <c:noMultiLvlLbl val="0"/>
      </c:catAx>
      <c:valAx>
        <c:axId val="8009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00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'[actividades octubre 2016 (1).xlsx]Hoja4'!$B$6:$B$8</c:f>
              <c:strCache>
                <c:ptCount val="3"/>
                <c:pt idx="0">
                  <c:v>DESHIERBE DE PLAZAS, CANALONES, CAMELLONES Y LATERALES</c:v>
                </c:pt>
                <c:pt idx="2">
                  <c:v>DESHIERBE LIMPIEZA DE PLANTELES EDUCATIVOS</c:v>
                </c:pt>
              </c:strCache>
            </c:strRef>
          </c:cat>
          <c:val>
            <c:numRef>
              <c:f>'[actividades octubre 2016 (1).xlsx]Hoja4'!$G$6:$G$8</c:f>
              <c:numCache>
                <c:formatCode>General</c:formatCode>
                <c:ptCount val="3"/>
                <c:pt idx="0">
                  <c:v>517</c:v>
                </c:pt>
                <c:pt idx="2">
                  <c:v>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221312"/>
        <c:axId val="802242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'[actividades octubre 2016 (1).xlsx]Hoja4'!$B$6:$B$8</c15:sqref>
                        </c15:formulaRef>
                      </c:ext>
                    </c:extLst>
                    <c:strCache>
                      <c:ptCount val="3"/>
                      <c:pt idx="0">
                        <c:v>DESHIERBE DE PLAZAS, CANALONES, CAMELLONES Y LATERALES</c:v>
                      </c:pt>
                      <c:pt idx="2">
                        <c:v>DESHIERBE LIMPIEZA DE PLANTELES EDUCATIVOS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'[actividades octubre 2016 (1).xlsx]Hoja4'!$C$6:$C$8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(1).xlsx]Hoja4'!$B$6:$B$8</c15:sqref>
                        </c15:formulaRef>
                      </c:ext>
                    </c:extLst>
                    <c:strCache>
                      <c:ptCount val="3"/>
                      <c:pt idx="0">
                        <c:v>DESHIERBE DE PLAZAS, CANALONES, CAMELLONES Y LATERALES</c:v>
                      </c:pt>
                      <c:pt idx="2">
                        <c:v>DESHIERBE LIMPIEZA DE PLANTELES EDUCATIVOS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(1).xlsx]Hoja4'!$D$6:$D$8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(1).xlsx]Hoja4'!$B$6:$B$8</c15:sqref>
                        </c15:formulaRef>
                      </c:ext>
                    </c:extLst>
                    <c:strCache>
                      <c:ptCount val="3"/>
                      <c:pt idx="0">
                        <c:v>DESHIERBE DE PLAZAS, CANALONES, CAMELLONES Y LATERALES</c:v>
                      </c:pt>
                      <c:pt idx="2">
                        <c:v>DESHIERBE LIMPIEZA DE PLANTELES EDUCATIVOS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(1).xlsx]Hoja4'!$E$6:$E$8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(1).xlsx]Hoja4'!$B$6:$B$8</c15:sqref>
                        </c15:formulaRef>
                      </c:ext>
                    </c:extLst>
                    <c:strCache>
                      <c:ptCount val="3"/>
                      <c:pt idx="0">
                        <c:v>DESHIERBE DE PLAZAS, CANALONES, CAMELLONES Y LATERALES</c:v>
                      </c:pt>
                      <c:pt idx="2">
                        <c:v>DESHIERBE LIMPIEZA DE PLANTELES EDUCATIVOS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(1).xlsx]Hoja4'!$F$6:$F$8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(1).xlsx]Hoja4'!$B$6:$B$8</c15:sqref>
                        </c15:formulaRef>
                      </c:ext>
                    </c:extLst>
                    <c:strCache>
                      <c:ptCount val="3"/>
                      <c:pt idx="0">
                        <c:v>DESHIERBE DE PLAZAS, CANALONES, CAMELLONES Y LATERALES</c:v>
                      </c:pt>
                      <c:pt idx="2">
                        <c:v>DESHIERBE LIMPIEZA DE PLANTELES EDUCATIVOS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'[actividades octubre 2016 (1).xlsx]Hoja4'!$H$6:$H$8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8022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224256"/>
        <c:crosses val="autoZero"/>
        <c:auto val="1"/>
        <c:lblAlgn val="ctr"/>
        <c:lblOffset val="100"/>
        <c:noMultiLvlLbl val="0"/>
      </c:catAx>
      <c:valAx>
        <c:axId val="8022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22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Hoja2!$D$2</c:f>
              <c:strCache>
                <c:ptCount val="1"/>
                <c:pt idx="0">
                  <c:v>ATENDIDOS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Hoja2!$C$3:$C$89</c:f>
              <c:numCache>
                <c:formatCode>m/d/yyyy</c:formatCode>
                <c:ptCount val="87"/>
                <c:pt idx="1">
                  <c:v>42675</c:v>
                </c:pt>
                <c:pt idx="2">
                  <c:v>42676</c:v>
                </c:pt>
                <c:pt idx="3">
                  <c:v>42677</c:v>
                </c:pt>
                <c:pt idx="4">
                  <c:v>42678</c:v>
                </c:pt>
                <c:pt idx="5">
                  <c:v>42679</c:v>
                </c:pt>
                <c:pt idx="6">
                  <c:v>42680</c:v>
                </c:pt>
                <c:pt idx="7">
                  <c:v>42681</c:v>
                </c:pt>
                <c:pt idx="8">
                  <c:v>42682</c:v>
                </c:pt>
                <c:pt idx="9">
                  <c:v>42683</c:v>
                </c:pt>
                <c:pt idx="10">
                  <c:v>42684</c:v>
                </c:pt>
                <c:pt idx="11">
                  <c:v>42685</c:v>
                </c:pt>
                <c:pt idx="12">
                  <c:v>42686</c:v>
                </c:pt>
                <c:pt idx="13">
                  <c:v>42688</c:v>
                </c:pt>
                <c:pt idx="14">
                  <c:v>42689</c:v>
                </c:pt>
                <c:pt idx="15">
                  <c:v>42690</c:v>
                </c:pt>
                <c:pt idx="16">
                  <c:v>42691</c:v>
                </c:pt>
                <c:pt idx="17">
                  <c:v>42692</c:v>
                </c:pt>
                <c:pt idx="18">
                  <c:v>42693</c:v>
                </c:pt>
                <c:pt idx="19">
                  <c:v>42695</c:v>
                </c:pt>
                <c:pt idx="20">
                  <c:v>42696</c:v>
                </c:pt>
                <c:pt idx="21">
                  <c:v>42697</c:v>
                </c:pt>
                <c:pt idx="22">
                  <c:v>42698</c:v>
                </c:pt>
                <c:pt idx="23">
                  <c:v>42699</c:v>
                </c:pt>
                <c:pt idx="24">
                  <c:v>42702</c:v>
                </c:pt>
                <c:pt idx="25">
                  <c:v>42703</c:v>
                </c:pt>
                <c:pt idx="26">
                  <c:v>42704</c:v>
                </c:pt>
              </c:numCache>
            </c:numRef>
          </c:cat>
          <c:val>
            <c:numRef>
              <c:f>Hoja2!$D$3:$D$89</c:f>
              <c:numCache>
                <c:formatCode>General</c:formatCode>
                <c:ptCount val="87"/>
                <c:pt idx="1">
                  <c:v>3</c:v>
                </c:pt>
                <c:pt idx="2">
                  <c:v>4</c:v>
                </c:pt>
                <c:pt idx="3">
                  <c:v>16</c:v>
                </c:pt>
                <c:pt idx="4">
                  <c:v>13</c:v>
                </c:pt>
                <c:pt idx="5">
                  <c:v>15</c:v>
                </c:pt>
                <c:pt idx="6">
                  <c:v>6</c:v>
                </c:pt>
                <c:pt idx="7">
                  <c:v>22</c:v>
                </c:pt>
                <c:pt idx="8">
                  <c:v>15</c:v>
                </c:pt>
                <c:pt idx="9">
                  <c:v>34</c:v>
                </c:pt>
                <c:pt idx="10">
                  <c:v>27</c:v>
                </c:pt>
                <c:pt idx="11">
                  <c:v>23</c:v>
                </c:pt>
                <c:pt idx="12">
                  <c:v>13</c:v>
                </c:pt>
                <c:pt idx="13">
                  <c:v>17</c:v>
                </c:pt>
                <c:pt idx="14">
                  <c:v>8</c:v>
                </c:pt>
                <c:pt idx="15">
                  <c:v>9</c:v>
                </c:pt>
                <c:pt idx="16">
                  <c:v>9</c:v>
                </c:pt>
                <c:pt idx="17">
                  <c:v>18</c:v>
                </c:pt>
                <c:pt idx="18">
                  <c:v>7</c:v>
                </c:pt>
                <c:pt idx="19">
                  <c:v>2</c:v>
                </c:pt>
                <c:pt idx="20">
                  <c:v>15</c:v>
                </c:pt>
                <c:pt idx="21">
                  <c:v>14</c:v>
                </c:pt>
                <c:pt idx="22">
                  <c:v>19</c:v>
                </c:pt>
                <c:pt idx="23">
                  <c:v>20</c:v>
                </c:pt>
                <c:pt idx="24">
                  <c:v>23</c:v>
                </c:pt>
                <c:pt idx="25">
                  <c:v>17</c:v>
                </c:pt>
                <c:pt idx="26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Hoja2!$E$2</c:f>
              <c:strCache>
                <c:ptCount val="1"/>
                <c:pt idx="0">
                  <c:v>EN PROCESO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Hoja2!$C$3:$C$89</c:f>
              <c:numCache>
                <c:formatCode>m/d/yyyy</c:formatCode>
                <c:ptCount val="87"/>
                <c:pt idx="1">
                  <c:v>42675</c:v>
                </c:pt>
                <c:pt idx="2">
                  <c:v>42676</c:v>
                </c:pt>
                <c:pt idx="3">
                  <c:v>42677</c:v>
                </c:pt>
                <c:pt idx="4">
                  <c:v>42678</c:v>
                </c:pt>
                <c:pt idx="5">
                  <c:v>42679</c:v>
                </c:pt>
                <c:pt idx="6">
                  <c:v>42680</c:v>
                </c:pt>
                <c:pt idx="7">
                  <c:v>42681</c:v>
                </c:pt>
                <c:pt idx="8">
                  <c:v>42682</c:v>
                </c:pt>
                <c:pt idx="9">
                  <c:v>42683</c:v>
                </c:pt>
                <c:pt idx="10">
                  <c:v>42684</c:v>
                </c:pt>
                <c:pt idx="11">
                  <c:v>42685</c:v>
                </c:pt>
                <c:pt idx="12">
                  <c:v>42686</c:v>
                </c:pt>
                <c:pt idx="13">
                  <c:v>42688</c:v>
                </c:pt>
                <c:pt idx="14">
                  <c:v>42689</c:v>
                </c:pt>
                <c:pt idx="15">
                  <c:v>42690</c:v>
                </c:pt>
                <c:pt idx="16">
                  <c:v>42691</c:v>
                </c:pt>
                <c:pt idx="17">
                  <c:v>42692</c:v>
                </c:pt>
                <c:pt idx="18">
                  <c:v>42693</c:v>
                </c:pt>
                <c:pt idx="19">
                  <c:v>42695</c:v>
                </c:pt>
                <c:pt idx="20">
                  <c:v>42696</c:v>
                </c:pt>
                <c:pt idx="21">
                  <c:v>42697</c:v>
                </c:pt>
                <c:pt idx="22">
                  <c:v>42698</c:v>
                </c:pt>
                <c:pt idx="23">
                  <c:v>42699</c:v>
                </c:pt>
                <c:pt idx="24">
                  <c:v>42702</c:v>
                </c:pt>
                <c:pt idx="25">
                  <c:v>42703</c:v>
                </c:pt>
                <c:pt idx="26">
                  <c:v>42704</c:v>
                </c:pt>
              </c:numCache>
            </c:numRef>
          </c:cat>
          <c:val>
            <c:numRef>
              <c:f>Hoja2!$E$3:$E$89</c:f>
              <c:numCache>
                <c:formatCode>General</c:formatCode>
                <c:ptCount val="87"/>
                <c:pt idx="11">
                  <c:v>1</c:v>
                </c:pt>
                <c:pt idx="20">
                  <c:v>4</c:v>
                </c:pt>
                <c:pt idx="21">
                  <c:v>22</c:v>
                </c:pt>
                <c:pt idx="22">
                  <c:v>14</c:v>
                </c:pt>
                <c:pt idx="23">
                  <c:v>14</c:v>
                </c:pt>
                <c:pt idx="24">
                  <c:v>26</c:v>
                </c:pt>
                <c:pt idx="25">
                  <c:v>19</c:v>
                </c:pt>
                <c:pt idx="26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417536"/>
        <c:axId val="80419072"/>
      </c:barChart>
      <c:dateAx>
        <c:axId val="804175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419072"/>
        <c:crosses val="autoZero"/>
        <c:auto val="1"/>
        <c:lblOffset val="100"/>
        <c:baseTimeUnit val="days"/>
      </c:dateAx>
      <c:valAx>
        <c:axId val="8041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41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4260717410324E-2"/>
          <c:y val="0.15782407407407409"/>
          <c:w val="0.9155301837270341"/>
          <c:h val="0.588595435987168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Hoja2!$B$8:$B$17</c:f>
              <c:numCache>
                <c:formatCode>m/d/yyyy</c:formatCode>
                <c:ptCount val="10"/>
                <c:pt idx="0" formatCode="d\-mmm\-yy">
                  <c:v>42685</c:v>
                </c:pt>
                <c:pt idx="1">
                  <c:v>42686</c:v>
                </c:pt>
                <c:pt idx="2">
                  <c:v>42687</c:v>
                </c:pt>
                <c:pt idx="3">
                  <c:v>42696</c:v>
                </c:pt>
                <c:pt idx="4">
                  <c:v>42697</c:v>
                </c:pt>
                <c:pt idx="5">
                  <c:v>42698</c:v>
                </c:pt>
                <c:pt idx="6">
                  <c:v>42700</c:v>
                </c:pt>
                <c:pt idx="7">
                  <c:v>42702</c:v>
                </c:pt>
                <c:pt idx="8">
                  <c:v>42703</c:v>
                </c:pt>
                <c:pt idx="9">
                  <c:v>42704</c:v>
                </c:pt>
              </c:numCache>
            </c:numRef>
          </c:cat>
          <c:val>
            <c:numRef>
              <c:f>Hoja2!$C$8:$C$17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678784"/>
        <c:axId val="26731648"/>
      </c:barChart>
      <c:dateAx>
        <c:axId val="26678784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731648"/>
        <c:crosses val="autoZero"/>
        <c:auto val="1"/>
        <c:lblOffset val="100"/>
        <c:baseTimeUnit val="days"/>
      </c:dateAx>
      <c:valAx>
        <c:axId val="2673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67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Hoja2!$C$4:$C$7</c:f>
              <c:strCache>
                <c:ptCount val="4"/>
                <c:pt idx="0">
                  <c:v>CUADRILLA DE SOLDADURA Y HERRERIA</c:v>
                </c:pt>
                <c:pt idx="1">
                  <c:v>CUADRILLA DE TOLDOS Y ENTARIMANDO</c:v>
                </c:pt>
                <c:pt idx="2">
                  <c:v>CUADRILLA DE LIMPIA Y DESHIERBE</c:v>
                </c:pt>
                <c:pt idx="3">
                  <c:v>CUADRILLA AUXILIAR DIF</c:v>
                </c:pt>
              </c:strCache>
            </c:strRef>
          </c:cat>
          <c:val>
            <c:numRef>
              <c:f>Hoja2!$D$4:$D$7</c:f>
              <c:numCache>
                <c:formatCode>General</c:formatCode>
                <c:ptCount val="4"/>
                <c:pt idx="0">
                  <c:v>82</c:v>
                </c:pt>
                <c:pt idx="1">
                  <c:v>97</c:v>
                </c:pt>
                <c:pt idx="2">
                  <c:v>172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811008"/>
        <c:axId val="26818432"/>
        <c:axId val="0"/>
      </c:bar3DChart>
      <c:catAx>
        <c:axId val="2681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818432"/>
        <c:crosses val="autoZero"/>
        <c:auto val="1"/>
        <c:lblAlgn val="ctr"/>
        <c:lblOffset val="100"/>
        <c:noMultiLvlLbl val="0"/>
      </c:catAx>
      <c:valAx>
        <c:axId val="2681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81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'[Gráfico en Microsoft PowerPoint]Hoja2'!$D$6</c:f>
              <c:strCache>
                <c:ptCount val="1"/>
                <c:pt idx="0">
                  <c:v>LITROS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9865933508352802E-3"/>
                  <c:y val="-8.81373164925274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4395858131640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32966754176345E-3"/>
                  <c:y val="-6.543997707534276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695355034719723E-17"/>
                  <c:y val="-4.4395858131640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644322251392115E-3"/>
                  <c:y val="-6.543997707534276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644322251391688E-3"/>
                  <c:y val="-6.543997707534276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644322251392115E-3"/>
                  <c:y val="-4.43958581316404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644322251392115E-3"/>
                  <c:y val="4.30870585901336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28864450278423E-3"/>
                  <c:y val="-4.4395858131640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644322251392969E-3"/>
                  <c:y val="4.30870585901333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28864450278423E-3"/>
                  <c:y val="4.3087058590133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644322251392115E-3"/>
                  <c:y val="-6.543997707536281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3288644502783376E-3"/>
                  <c:y val="-6.543997707536281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078142013887889E-16"/>
                  <c:y val="4.30870585901333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5.8221611256960579E-3"/>
                  <c:y val="-6.543997707534276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4.308705859013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PowerPoint]Hoja2'!$C$7:$C$23</c:f>
              <c:strCache>
                <c:ptCount val="16"/>
                <c:pt idx="0">
                  <c:v>MONTE KRISTAL</c:v>
                </c:pt>
                <c:pt idx="1">
                  <c:v>10 DE MAYO</c:v>
                </c:pt>
                <c:pt idx="2">
                  <c:v>HDA. SAN ANOTNIO</c:v>
                </c:pt>
                <c:pt idx="3">
                  <c:v>SAN ANTONIO</c:v>
                </c:pt>
                <c:pt idx="4">
                  <c:v>LOS HUERTOS</c:v>
                </c:pt>
                <c:pt idx="5">
                  <c:v>EJIDO CALDERON</c:v>
                </c:pt>
                <c:pt idx="6">
                  <c:v>CASA HOGAR</c:v>
                </c:pt>
                <c:pt idx="7">
                  <c:v>LOMAS DEL SOL</c:v>
                </c:pt>
                <c:pt idx="8">
                  <c:v>JARDINES LA SILLA</c:v>
                </c:pt>
                <c:pt idx="9">
                  <c:v>LA ESPERANZA</c:v>
                </c:pt>
                <c:pt idx="10">
                  <c:v>HECTOR CABALLERO</c:v>
                </c:pt>
                <c:pt idx="11">
                  <c:v>BUROCRATAS DE GUADALUPE</c:v>
                </c:pt>
                <c:pt idx="12">
                  <c:v>RIEGO MUNICIPAL</c:v>
                </c:pt>
                <c:pt idx="13">
                  <c:v>COL. CARMELITAS</c:v>
                </c:pt>
                <c:pt idx="14">
                  <c:v>LAS QUINTAS</c:v>
                </c:pt>
                <c:pt idx="15">
                  <c:v>TOTAL LITS. MENSUALES NOV 16</c:v>
                </c:pt>
              </c:strCache>
            </c:strRef>
          </c:cat>
          <c:val>
            <c:numRef>
              <c:f>'[Gráfico en Microsoft PowerPoint]Hoja2'!$D$7:$D$23</c:f>
              <c:numCache>
                <c:formatCode>#,##0</c:formatCode>
                <c:ptCount val="17"/>
                <c:pt idx="0">
                  <c:v>38000</c:v>
                </c:pt>
                <c:pt idx="1">
                  <c:v>68850</c:v>
                </c:pt>
                <c:pt idx="2">
                  <c:v>64200</c:v>
                </c:pt>
                <c:pt idx="3">
                  <c:v>309100</c:v>
                </c:pt>
                <c:pt idx="4">
                  <c:v>6600</c:v>
                </c:pt>
                <c:pt idx="5">
                  <c:v>10400</c:v>
                </c:pt>
                <c:pt idx="6">
                  <c:v>25400</c:v>
                </c:pt>
                <c:pt idx="7">
                  <c:v>738450</c:v>
                </c:pt>
                <c:pt idx="8">
                  <c:v>82700</c:v>
                </c:pt>
                <c:pt idx="9">
                  <c:v>29500</c:v>
                </c:pt>
                <c:pt idx="10">
                  <c:v>433350</c:v>
                </c:pt>
                <c:pt idx="11">
                  <c:v>125950</c:v>
                </c:pt>
                <c:pt idx="12">
                  <c:v>16000</c:v>
                </c:pt>
                <c:pt idx="13">
                  <c:v>32700</c:v>
                </c:pt>
                <c:pt idx="14">
                  <c:v>4200</c:v>
                </c:pt>
                <c:pt idx="15">
                  <c:v>1985400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758656"/>
        <c:axId val="78761344"/>
      </c:barChart>
      <c:catAx>
        <c:axId val="7875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8761344"/>
        <c:crossesAt val="0"/>
        <c:auto val="1"/>
        <c:lblAlgn val="ctr"/>
        <c:lblOffset val="100"/>
        <c:noMultiLvlLbl val="0"/>
      </c:catAx>
      <c:valAx>
        <c:axId val="78761344"/>
        <c:scaling>
          <c:logBase val="10"/>
          <c:orientation val="minMax"/>
        </c:scaling>
        <c:delete val="0"/>
        <c:axPos val="l"/>
        <c:majorGridlines>
          <c:spPr>
            <a:ln w="3175" cap="flat" cmpd="dbl" algn="ctr">
              <a:solidFill>
                <a:schemeClr val="accent1"/>
              </a:solidFill>
              <a:round/>
              <a:headEnd type="stealth"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875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8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7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47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52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3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47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50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81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32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600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68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8585-57E2-4172-BBEF-6AE159FA314C}" type="datetimeFigureOut">
              <a:rPr lang="es-MX" smtClean="0"/>
              <a:t>26/01/2017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8A9D1-5952-4E80-8C95-79C4190693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41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br>
              <a:rPr lang="es-MX" dirty="0" smtClean="0"/>
            </a:br>
            <a:r>
              <a:rPr lang="es-MX" b="1" dirty="0" smtClean="0"/>
              <a:t>LIMPIA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45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6399" y="4612641"/>
            <a:ext cx="11404601" cy="1828800"/>
          </a:xfrm>
        </p:spPr>
        <p:txBody>
          <a:bodyPr>
            <a:normAutofit fontScale="90000"/>
          </a:bodyPr>
          <a:lstStyle/>
          <a:p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NOTA: en esta tabla se especifican el número de trabajos realizados, tales como: trabajos de herrería, deshierbe, limpieza, pintura, instalación de toldos, entarimado, sillas y mesas, recolección de bolsas de basura, papeleo, barrido manual, trabajos de mantenimiento a oficinas municipales, etc. Logrando realizar 415 actividades durante el mes de noviembre.</a:t>
            </a:r>
            <a:br>
              <a:rPr lang="es-MX" sz="2000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C. Anabel Villalobos   Ayala           </a:t>
            </a:r>
            <a:br>
              <a:rPr lang="es-MX" sz="2000" b="1" dirty="0" smtClean="0"/>
            </a:br>
            <a:r>
              <a:rPr lang="es-MX" sz="2000" b="1" dirty="0" smtClean="0"/>
              <a:t>   Secretario de Servicios Públicos		</a:t>
            </a:r>
            <a:r>
              <a:rPr lang="es-MX" sz="2000" b="1" dirty="0"/>
              <a:t>	</a:t>
            </a:r>
            <a:r>
              <a:rPr lang="es-MX" sz="2000" b="1" dirty="0" smtClean="0"/>
              <a:t>	 Directora de Servicios Públicos                         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475454"/>
            <a:ext cx="6451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MENSUAL DE MANTENIMIENTO PÚBLICO</a:t>
            </a:r>
          </a:p>
          <a:p>
            <a:pPr algn="ctr"/>
            <a:r>
              <a:rPr lang="es-MX" sz="2400" b="1" dirty="0" smtClean="0"/>
              <a:t> NOVIEMBRE 2016</a:t>
            </a:r>
            <a:endParaRPr lang="es-MX" sz="2400" b="1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518106"/>
              </p:ext>
            </p:extLst>
          </p:nvPr>
        </p:nvGraphicFramePr>
        <p:xfrm>
          <a:off x="670353" y="1285609"/>
          <a:ext cx="10550311" cy="292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555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87829"/>
            <a:ext cx="10515600" cy="151107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          SECRETARIA DE SERVICIOS PÚBLICOS 			</a:t>
            </a:r>
            <a:r>
              <a:rPr lang="es-MX" b="1" dirty="0" smtClean="0"/>
              <a:t>PIPAS</a:t>
            </a: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08730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351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572000"/>
            <a:ext cx="11140646" cy="2110153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Esta grafica muestra los litros de agua potable repartidos gratuitamente beneficiando a las familias de las zonas que carecen del vital liquido o no cuentan con toma </a:t>
            </a:r>
            <a:r>
              <a:rPr lang="es-MX" sz="2000" b="1" dirty="0" err="1" smtClean="0"/>
              <a:t>intra</a:t>
            </a:r>
            <a:r>
              <a:rPr lang="es-MX" sz="2000" b="1" dirty="0" smtClean="0"/>
              <a:t>  domiciliaria , logrando repartir un total de 1,985,400 </a:t>
            </a:r>
            <a:r>
              <a:rPr lang="es-MX" sz="2000" b="1" dirty="0" err="1" smtClean="0"/>
              <a:t>lits</a:t>
            </a:r>
            <a:r>
              <a:rPr lang="es-MX" sz="2000" b="1" dirty="0"/>
              <a:t> </a:t>
            </a:r>
            <a:r>
              <a:rPr lang="es-MX" sz="2000" b="1" dirty="0" smtClean="0"/>
              <a:t>de agua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NOTA: De lo anterior se cuenta con el respaldo de los reportes diarios.</a:t>
            </a:r>
            <a:br>
              <a:rPr lang="es-MX" sz="2000" dirty="0" smtClean="0"/>
            </a:br>
            <a:r>
              <a:rPr lang="es-MX" sz="2000" dirty="0" smtClean="0"/>
              <a:t>                                                                                                                    </a:t>
            </a:r>
            <a:r>
              <a:rPr lang="es-MX" sz="2000" b="1" dirty="0" smtClean="0"/>
              <a:t>_____________________________                                             _________________________________</a:t>
            </a: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     	         C. Anabel Villalobos Ayala        </a:t>
            </a:r>
            <a:br>
              <a:rPr lang="es-MX" sz="2000" b="1" dirty="0" smtClean="0"/>
            </a:br>
            <a:r>
              <a:rPr lang="es-MX" sz="2000" b="1" dirty="0" smtClean="0"/>
              <a:t>   Secretario de Servicios Públicos		</a:t>
            </a:r>
            <a:r>
              <a:rPr lang="es-MX" sz="2000" b="1" dirty="0"/>
              <a:t>	</a:t>
            </a:r>
            <a:r>
              <a:rPr lang="es-MX" sz="2000" b="1" dirty="0" smtClean="0"/>
              <a:t>	</a:t>
            </a:r>
            <a:r>
              <a:rPr lang="es-MX" sz="2000" b="1" smtClean="0"/>
              <a:t>   </a:t>
            </a:r>
            <a:r>
              <a:rPr lang="es-MX" sz="2000" b="1" smtClean="0"/>
              <a:t>Directora </a:t>
            </a:r>
            <a:r>
              <a:rPr lang="es-MX" sz="2000" b="1"/>
              <a:t>de Servicios Públicos </a:t>
            </a:r>
            <a:r>
              <a:rPr lang="es-MX" sz="2000" b="1" dirty="0" smtClean="0"/>
              <a:t/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491" y="123560"/>
            <a:ext cx="911543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475454"/>
            <a:ext cx="6451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MENSUAL DE PIPAS NOVIEMBRE 2016</a:t>
            </a:r>
            <a:endParaRPr lang="es-MX" sz="2400" b="1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796075"/>
              </p:ext>
            </p:extLst>
          </p:nvPr>
        </p:nvGraphicFramePr>
        <p:xfrm>
          <a:off x="670354" y="1521619"/>
          <a:ext cx="10906603" cy="29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629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58801" y="1285609"/>
          <a:ext cx="10909299" cy="263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092308"/>
            <a:ext cx="11140646" cy="2460891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En esta grafica se resumen  los reportes recibidos a los cuales se les dio seguimiento por parte de la dirección de limpia, logrando así un total de 224 reportes solucionados.</a:t>
            </a:r>
            <a:br>
              <a:rPr lang="es-MX" sz="2000" b="1" dirty="0" smtClean="0"/>
            </a:br>
            <a:r>
              <a:rPr lang="es-MX" sz="2000" b="1" dirty="0" smtClean="0"/>
              <a:t>NOTA: De lo anterior se cuenta con el respaldo de los reportes diarios.</a:t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             C. Juan Jesús Vallejo Sauceda</a:t>
            </a:r>
            <a:br>
              <a:rPr lang="es-MX" sz="2000" b="1" dirty="0" smtClean="0"/>
            </a:br>
            <a:r>
              <a:rPr lang="es-MX" sz="2000" b="1" dirty="0" smtClean="0"/>
              <a:t>   Secretario de Servicios Públicos		</a:t>
            </a:r>
            <a:r>
              <a:rPr lang="es-MX" sz="2000" b="1" dirty="0"/>
              <a:t>	</a:t>
            </a:r>
            <a:r>
              <a:rPr lang="es-MX" sz="2000" b="1" dirty="0" smtClean="0"/>
              <a:t>	                         Director de Limpia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475454"/>
            <a:ext cx="6451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/>
              <a:t>INFORME MENSUAL DE LIMPIA NOVIEMBRE 2016</a:t>
            </a:r>
            <a:endParaRPr lang="es-MX" sz="2400" b="1" dirty="0"/>
          </a:p>
        </p:txBody>
      </p:sp>
      <p:pic>
        <p:nvPicPr>
          <p:cNvPr id="8" name="Imagen 7" descr="C:\Users\DeLL\Downloads\IMG-20151103-WA0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10990" y="3140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80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ORNATO Y REFORESTACIÓN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200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092308"/>
            <a:ext cx="11140646" cy="2460891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En esta grafica se muestra el total de trabajos que realizaron las cuadrillas durante el mes de agosto, logrando obtener un total de 550 actividades realizadas las cuales se enfocan a: deshierbe y limpieza de canales camellones, plazas y áreas verdes, poda y calar árboles, regado </a:t>
            </a:r>
            <a:r>
              <a:rPr lang="es-MX" sz="2000" smtClean="0"/>
              <a:t/>
            </a:r>
            <a:br>
              <a:rPr lang="es-MX" sz="2000" smtClean="0"/>
            </a:br>
            <a:r>
              <a:rPr lang="es-MX" sz="2000" smtClean="0"/>
              <a:t>.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 C. Anabel Villalobos Ayala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    Secretario de Servicios Públicos				 Directora  de Servicios Públicos		</a:t>
            </a:r>
            <a:r>
              <a:rPr lang="es-MX" sz="2000" b="1" dirty="0"/>
              <a:t>	</a:t>
            </a:r>
            <a:r>
              <a:rPr lang="es-MX" sz="2000" b="1" dirty="0" smtClean="0"/>
              <a:t>	                         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475454"/>
            <a:ext cx="6451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MENSUAL DE PARQUES,ORNATO Y FORESTACION</a:t>
            </a:r>
          </a:p>
          <a:p>
            <a:pPr algn="ctr"/>
            <a:r>
              <a:rPr lang="es-MX" sz="2400" b="1" dirty="0" smtClean="0"/>
              <a:t> NOVIEMBRE 2016</a:t>
            </a:r>
            <a:endParaRPr lang="es-MX" sz="2400" b="1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098779"/>
              </p:ext>
            </p:extLst>
          </p:nvPr>
        </p:nvGraphicFramePr>
        <p:xfrm>
          <a:off x="1402080" y="1285608"/>
          <a:ext cx="9428479" cy="237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402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ALUMBRADO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12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305300"/>
            <a:ext cx="11140646" cy="2247899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En esta grafica se muestran todos los reportes recibidos, a los cuales se les dio seguimiento por parte de la dirección de alumbrado y así logrando un total de 380 reportes atendidos  y 120 en proceso.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NOTA: De lo anterior se cuenta con el respaldo de los reportes diarios.</a:t>
            </a:r>
            <a:br>
              <a:rPr lang="es-MX" sz="2000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 C. Jesús Epigmenio </a:t>
            </a:r>
            <a:r>
              <a:rPr lang="es-MX" sz="2000" b="1" smtClean="0"/>
              <a:t>Garza González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    Secretario de Servicios Públicos				 Director de Alumbrado Público	</a:t>
            </a:r>
            <a:r>
              <a:rPr lang="es-MX" sz="2000" b="1" dirty="0"/>
              <a:t>	</a:t>
            </a:r>
            <a:r>
              <a:rPr lang="es-MX" sz="2000" b="1" dirty="0" smtClean="0"/>
              <a:t>	                         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317500"/>
            <a:ext cx="64516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 MENSUAL NOVIEMBRE 2016</a:t>
            </a:r>
          </a:p>
          <a:p>
            <a:pPr algn="ctr"/>
            <a:r>
              <a:rPr lang="es-MX" sz="2400" b="1" dirty="0" smtClean="0"/>
              <a:t>ALUMBRADO</a:t>
            </a:r>
          </a:p>
          <a:p>
            <a:pPr algn="ctr"/>
            <a:r>
              <a:rPr lang="es-MX" sz="2400" b="1" dirty="0" smtClean="0"/>
              <a:t> </a:t>
            </a:r>
            <a:endParaRPr lang="es-MX" sz="2400" b="1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874677"/>
              </p:ext>
            </p:extLst>
          </p:nvPr>
        </p:nvGraphicFramePr>
        <p:xfrm>
          <a:off x="670354" y="1233354"/>
          <a:ext cx="1114064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054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MANTENIMIENTO MUNICIPAL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602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092308"/>
            <a:ext cx="11140646" cy="2460891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En esta grafica se muestra el total de trabajos y reparaciones que se hicieron a las diferentes unidades del departamento obteniendo un total de  23 reparaciones durante el mes.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NOTA: De lo anterior se cuenta con el respaldo de los reportes diarios.</a:t>
            </a:r>
            <a:br>
              <a:rPr lang="es-MX" sz="2000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  C.ANABLE VILLALOBOS AYALA           </a:t>
            </a:r>
            <a:br>
              <a:rPr lang="es-MX" sz="2000" b="1" dirty="0" smtClean="0"/>
            </a:br>
            <a:r>
              <a:rPr lang="es-MX" sz="2000" b="1" dirty="0" smtClean="0"/>
              <a:t>   Secretario de Servicios Públicos		</a:t>
            </a:r>
            <a:r>
              <a:rPr lang="es-MX" sz="2000" b="1" dirty="0"/>
              <a:t>	</a:t>
            </a:r>
            <a:r>
              <a:rPr lang="es-MX" sz="2000" b="1" dirty="0" smtClean="0"/>
              <a:t>	   Directora de Servicios Públicos                      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475454"/>
            <a:ext cx="6451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MENSUAL DE MANTENIMIENTO VEHICULAR</a:t>
            </a:r>
          </a:p>
          <a:p>
            <a:pPr algn="ctr"/>
            <a:r>
              <a:rPr lang="es-MX" sz="2400" b="1" dirty="0" smtClean="0"/>
              <a:t> NOVIEMBRE 2016</a:t>
            </a:r>
            <a:endParaRPr lang="es-MX" sz="2400" b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565956"/>
              </p:ext>
            </p:extLst>
          </p:nvPr>
        </p:nvGraphicFramePr>
        <p:xfrm>
          <a:off x="670354" y="1425308"/>
          <a:ext cx="10721546" cy="249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97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NOVIEMBRE 2016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MANTENIMIENTO PUBLICO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1042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291</Words>
  <Application>Microsoft Office PowerPoint</Application>
  <PresentationFormat>Personalizado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INFORME DEL MES DE NOVIEMBRE 2016 SECRETARIA DE SERVICIOS PÚBLICOS LIMPIA</vt:lpstr>
      <vt:lpstr>En esta grafica se resumen  los reportes recibidos a los cuales se les dio seguimiento por parte de la dirección de limpia, logrando así un total de 224 reportes solucionados. NOTA: De lo anterior se cuenta con el respaldo de los reportes diarios.    ______________________________    __________________________________     C. Reynaldo Campos Martínez                 C. Juan Jesús Vallejo Sauceda    Secretario de Servicios Públicos                             Director de Limpia </vt:lpstr>
      <vt:lpstr>INFORME DEL MES DE NOVIEMBRE 2016 SECRETARIA DE SERVICIOS PÚBLICOS ORNATO Y REFORESTACIÓN</vt:lpstr>
      <vt:lpstr>En esta grafica se muestra el total de trabajos que realizaron las cuadrillas durante el mes de agosto, logrando obtener un total de 550 actividades realizadas las cuales se enfocan a: deshierbe y limpieza de canales camellones, plazas y áreas verdes, poda y calar árboles, regado  .    ______________________________    __________________________________     C. Reynaldo Campos Martínez     C. Anabel Villalobos Ayala     Secretario de Servicios Públicos     Directora  de Servicios Públicos                              </vt:lpstr>
      <vt:lpstr>INFORME DEL MES DE NOVIEMBRE 2016 SECRETARIA DE SERVICIOS PÚBLICOS ALUMBRADO</vt:lpstr>
      <vt:lpstr>En esta grafica se muestran todos los reportes recibidos, a los cuales se les dio seguimiento por parte de la dirección de alumbrado y así logrando un total de 380 reportes atendidos  y 120 en proceso. NOTA: De lo anterior se cuenta con el respaldo de los reportes diarios.  ______________________________    __________________________________     C. Reynaldo Campos Martínez     C. Jesús Epigmenio Garza González     Secretario de Servicios Públicos     Director de Alumbrado Público                             </vt:lpstr>
      <vt:lpstr>INFORME DEL MES DE NOVIEMBRE 2016 SECRETARIA DE SERVICIOS PÚBLICOS MANTENIMIENTO MUNICIPAL</vt:lpstr>
      <vt:lpstr>En esta grafica se muestra el total de trabajos y reparaciones que se hicieron a las diferentes unidades del departamento obteniendo un total de  23 reparaciones durante el mes. NOTA: De lo anterior se cuenta con el respaldo de los reportes diarios.    ______________________________    __________________________________     C. Reynaldo Campos Martínez      C.ANABLE VILLALOBOS AYALA               Secretario de Servicios Públicos       Directora de Servicios Públicos                       </vt:lpstr>
      <vt:lpstr>INFORME DEL MES DE NOVIEMBRE 2016 SECRETARIA DE SERVICIOS PÚBLICOS MANTENIMIENTO PUBLICO</vt:lpstr>
      <vt:lpstr> NOTA: en esta tabla se especifican el número de trabajos realizados, tales como: trabajos de herrería, deshierbe, limpieza, pintura, instalación de toldos, entarimado, sillas y mesas, recolección de bolsas de basura, papeleo, barrido manual, trabajos de mantenimiento a oficinas municipales, etc. Logrando realizar 415 actividades durante el mes de noviembre.    ______________________________    __________________________________     C. Reynaldo Campos Martínez    C. Anabel Villalobos   Ayala               Secretario de Servicios Públicos     Directora de Servicios Públicos                          </vt:lpstr>
      <vt:lpstr>INFORME DEL MES DE NOVIEMBRE 2016            SECRETARIA DE SERVICIOS PÚBLICOS    PIPAS </vt:lpstr>
      <vt:lpstr>Esta grafica muestra los litros de agua potable repartidos gratuitamente beneficiando a las familias de las zonas que carecen del vital liquido o no cuentan con toma intra  domiciliaria , logrando repartir un total de 1,985,400 lits de agua NOTA: De lo anterior se cuenta con el respaldo de los reportes diarios.                                                                                                                     _____________________________                                             _________________________________     C. Reynaldo Campos Martínez                   C. Anabel Villalobos Ayala            Secretario de Servicios Públicos       Directora de Servicios Públicos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MENSUAL DE LIMPIA NOVIEMBRE 2016</dc:title>
  <dc:creator>DeLL</dc:creator>
  <cp:lastModifiedBy>coco</cp:lastModifiedBy>
  <cp:revision>23</cp:revision>
  <dcterms:created xsi:type="dcterms:W3CDTF">2016-12-05T21:37:25Z</dcterms:created>
  <dcterms:modified xsi:type="dcterms:W3CDTF">2017-01-26T20:31:59Z</dcterms:modified>
</cp:coreProperties>
</file>